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3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70" d="100"/>
          <a:sy n="70" d="100"/>
        </p:scale>
        <p:origin x="-181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27799</c:v>
                </c:pt>
                <c:pt idx="1">
                  <c:v>26614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27023</c:v>
                </c:pt>
                <c:pt idx="1">
                  <c:v>26216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756544"/>
        <c:axId val="257688704"/>
      </c:barChart>
      <c:catAx>
        <c:axId val="25775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57688704"/>
        <c:crosses val="autoZero"/>
        <c:auto val="1"/>
        <c:lblAlgn val="ctr"/>
        <c:lblOffset val="100"/>
        <c:noMultiLvlLbl val="0"/>
      </c:catAx>
      <c:valAx>
        <c:axId val="2576887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7756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734361329833772E-2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378.31</c:v>
                </c:pt>
                <c:pt idx="1">
                  <c:v>660.19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4612</c:v>
                </c:pt>
                <c:pt idx="1">
                  <c:v>2548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11490.4</c:v>
                </c:pt>
                <c:pt idx="1">
                  <c:v>9107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11317.66</c:v>
                </c:pt>
                <c:pt idx="1">
                  <c:v>14298.83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156685824"/>
        <c:axId val="156687360"/>
      </c:barChart>
      <c:catAx>
        <c:axId val="15668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6687360"/>
        <c:crosses val="autoZero"/>
        <c:auto val="1"/>
        <c:lblAlgn val="ctr"/>
        <c:lblOffset val="100"/>
        <c:tickLblSkip val="1"/>
        <c:noMultiLvlLbl val="0"/>
      </c:catAx>
      <c:valAx>
        <c:axId val="1566873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156685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27798.67</c:v>
                </c:pt>
                <c:pt idx="1">
                  <c:v>26613.85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929600"/>
        <c:axId val="155964160"/>
      </c:lineChart>
      <c:catAx>
        <c:axId val="155929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5964160"/>
        <c:crosses val="autoZero"/>
        <c:auto val="1"/>
        <c:lblAlgn val="ctr"/>
        <c:lblOffset val="100"/>
        <c:noMultiLvlLbl val="0"/>
      </c:catAx>
      <c:valAx>
        <c:axId val="155964160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15592960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680259084834099E-2"/>
                  <c:y val="4.305442387711397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2.4658973036099964E-2"/>
                  <c:y val="-8.417472943730532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5406852228978253E-2"/>
                  <c:y val="-3.776027240688253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0.14399999999999999</c:v>
                </c:pt>
                <c:pt idx="1">
                  <c:v>0.155</c:v>
                </c:pt>
                <c:pt idx="2">
                  <c:v>0.40799999999999997</c:v>
                </c:pt>
                <c:pt idx="3">
                  <c:v>0.27400000000000002</c:v>
                </c:pt>
                <c:pt idx="4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0.28184</cdr:x>
      <cdr:y>0.2665</cdr:y>
    </cdr:from>
    <cdr:to>
      <cdr:x>0.67538</cdr:x>
      <cdr:y>0.59223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372279" y="1296144"/>
          <a:ext cx="3312368" cy="158417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0.37136</cdr:x>
      <cdr:y>0.42271</cdr:y>
    </cdr:from>
    <cdr:to>
      <cdr:x>0.81226</cdr:x>
      <cdr:y>0.7847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3125707" y="2055841"/>
          <a:ext cx="3711068" cy="176058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0.50326</cdr:x>
      <cdr:y>0.38495</cdr:y>
    </cdr:from>
    <cdr:to>
      <cdr:x>0.60386</cdr:x>
      <cdr:y>0.46722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35922" y="1872212"/>
          <a:ext cx="84670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-4,3%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0.25</cdr:y>
    </cdr:from>
    <cdr:to>
      <cdr:x>0.43223</cdr:x>
      <cdr:y>0.45833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52" y="432048"/>
          <a:ext cx="9912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rPr>
            <a:t>- </a:t>
          </a:r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4,3</a:t>
          </a:r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rPr>
            <a:t> %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  <a:latin typeface="Bookman Old Style" panose="020506040505050202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Бершетского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Пермского муниципального </a:t>
            </a: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округа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телефон 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29</a:t>
            </a: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67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90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 smtClean="0">
              <a:solidFill>
                <a:srgbClr val="5C92B5">
                  <a:lumMod val="75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официальный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сайт </a:t>
            </a:r>
            <a:r>
              <a:rPr lang="ru-RU" altLang="ru-RU" sz="1800" b="1" dirty="0" smtClean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4400" b="1" dirty="0" smtClean="0">
              <a:latin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26709292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27 866,15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26 613,85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1 252,30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95,5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994,00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26 216,49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1 777,51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93,7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-127,85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397,36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Бершетского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48707487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Бершетского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5995" y="4437112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-3,0%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18912436"/>
              </p:ext>
            </p:extLst>
          </p:nvPr>
        </p:nvGraphicFramePr>
        <p:xfrm>
          <a:off x="0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232459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2481590" y="4437113"/>
            <a:ext cx="758133" cy="4826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41,3 %</a:t>
            </a:r>
            <a:endParaRPr lang="ru-RU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2411760" y="2708920"/>
            <a:ext cx="683947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 40,7 %</a:t>
            </a:r>
            <a:endParaRPr lang="ru-RU" sz="1600" dirty="0"/>
          </a:p>
        </p:txBody>
      </p:sp>
      <p:sp>
        <p:nvSpPr>
          <p:cNvPr id="8" name="TextBox 1"/>
          <p:cNvSpPr txBox="1"/>
          <p:nvPr/>
        </p:nvSpPr>
        <p:spPr>
          <a:xfrm>
            <a:off x="5397460" y="5959961"/>
            <a:ext cx="683947" cy="34935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2,5 %</a:t>
            </a:r>
            <a:endParaRPr lang="ru-RU" sz="14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5397460" y="5671929"/>
            <a:ext cx="683947" cy="2880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9,6 %</a:t>
            </a:r>
            <a:endParaRPr lang="ru-RU" sz="1400" b="1" dirty="0"/>
          </a:p>
        </p:txBody>
      </p:sp>
      <p:sp>
        <p:nvSpPr>
          <p:cNvPr id="10" name="TextBox 1"/>
          <p:cNvSpPr txBox="1"/>
          <p:nvPr/>
        </p:nvSpPr>
        <p:spPr>
          <a:xfrm>
            <a:off x="5397460" y="4869160"/>
            <a:ext cx="683947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34,2 %</a:t>
            </a:r>
            <a:endParaRPr lang="ru-RU" sz="1600" dirty="0"/>
          </a:p>
        </p:txBody>
      </p:sp>
      <p:sp>
        <p:nvSpPr>
          <p:cNvPr id="11" name="TextBox 1"/>
          <p:cNvSpPr txBox="1"/>
          <p:nvPr/>
        </p:nvSpPr>
        <p:spPr>
          <a:xfrm>
            <a:off x="5397460" y="3140968"/>
            <a:ext cx="683947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53,7 %</a:t>
            </a:r>
            <a:endParaRPr lang="ru-RU" sz="1600" dirty="0"/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13" name="TextBox 1"/>
          <p:cNvSpPr txBox="1"/>
          <p:nvPr/>
        </p:nvSpPr>
        <p:spPr>
          <a:xfrm>
            <a:off x="2481590" y="5959962"/>
            <a:ext cx="683947" cy="3493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1,4 %</a:t>
            </a:r>
            <a:endParaRPr lang="ru-RU" sz="1400" b="1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доходов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бюджета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Бершетского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2021-2022 гг.,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тыс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. руб.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481590" y="5671929"/>
            <a:ext cx="758133" cy="38001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16,6 %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841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Бершетского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75557055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Бершетского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5104711"/>
              </p:ext>
            </p:extLst>
          </p:nvPr>
        </p:nvGraphicFramePr>
        <p:xfrm>
          <a:off x="395536" y="1556794"/>
          <a:ext cx="8568953" cy="4908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5078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7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26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11 212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10 705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8 287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7 173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27 994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26 216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1 778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76464908"/>
              </p:ext>
            </p:extLst>
          </p:nvPr>
        </p:nvGraphicFramePr>
        <p:xfrm>
          <a:off x="107504" y="1196752"/>
          <a:ext cx="8928991" cy="532859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88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561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5 516,9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5 491,8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25,1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30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12 429,2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11 899,7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45,4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529,5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95,7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91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221,0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205,8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93,1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4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1 410,1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1 366,1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44,0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890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8 286,7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7 173,2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27,4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1 113,5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86,6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0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61,4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01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27 994,0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26 216,5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1 777,5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93,7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16520"/>
              </p:ext>
            </p:extLst>
          </p:nvPr>
        </p:nvGraphicFramePr>
        <p:xfrm>
          <a:off x="107504" y="1196751"/>
          <a:ext cx="8784208" cy="4057729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8 286,7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7 173,2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86,6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8 299,9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8 018,6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6 272,6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6 038,2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96,3</a:t>
                      </a:r>
                    </a:p>
                  </a:txBody>
                  <a:tcPr marL="7620" marR="7620" marT="7620" marB="0" anchor="ctr"/>
                </a:tc>
              </a:tr>
              <a:tr h="45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4 343,7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4 273,2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25,9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75,6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27 228,8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25 522,8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93,7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628800"/>
            <a:ext cx="8667279" cy="18722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ПРЕДУСМОТРЕНО В БЮДЖЕТЕ – 50,0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 -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– 0,0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 eaLnBrk="1" hangingPunct="1">
              <a:spcBef>
                <a:spcPct val="0"/>
              </a:spcBef>
              <a:buNone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10299</TotalTime>
  <Words>429</Words>
  <Application>Microsoft Office PowerPoint</Application>
  <PresentationFormat>Экран (4:3)</PresentationFormat>
  <Paragraphs>196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Бершетского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596</cp:revision>
  <cp:lastPrinted>2023-03-20T04:51:27Z</cp:lastPrinted>
  <dcterms:created xsi:type="dcterms:W3CDTF">2018-04-12T10:07:47Z</dcterms:created>
  <dcterms:modified xsi:type="dcterms:W3CDTF">2023-04-28T03:54:51Z</dcterms:modified>
</cp:coreProperties>
</file>